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12"/>
  </p:notesMasterIdLst>
  <p:sldIdLst>
    <p:sldId id="256" r:id="rId2"/>
    <p:sldId id="335" r:id="rId3"/>
    <p:sldId id="367" r:id="rId4"/>
    <p:sldId id="374" r:id="rId5"/>
    <p:sldId id="375" r:id="rId6"/>
    <p:sldId id="376" r:id="rId7"/>
    <p:sldId id="377" r:id="rId8"/>
    <p:sldId id="379" r:id="rId9"/>
    <p:sldId id="380" r:id="rId10"/>
    <p:sldId id="359"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4A4CAE77-B8B1-49B7-9986-23DC29B73BCB}" type="datetime1">
              <a:rPr lang="en-US" smtClean="0"/>
              <a:pPr>
                <a:defRPr/>
              </a:pPr>
              <a:t>4/30/2020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en-US" smtClean="0"/>
              <a:t>Author:RK</a:t>
            </a:r>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4/30/2020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4/30/2020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3A26468A-707D-43B7-A2A2-6F6E66C6416E}" type="datetime1">
              <a:rPr lang="en-US" smtClean="0"/>
              <a:pPr>
                <a:defRPr/>
              </a:pPr>
              <a:t>4/30/2020</a:t>
            </a:fld>
            <a:endParaRPr lang="en-US"/>
          </a:p>
        </p:txBody>
      </p:sp>
      <p:sp>
        <p:nvSpPr>
          <p:cNvPr id="5" name="Footer Placeholder 4"/>
          <p:cNvSpPr>
            <a:spLocks noGrp="1"/>
          </p:cNvSpPr>
          <p:nvPr>
            <p:ph type="ftr" sz="quarter" idx="11"/>
          </p:nvPr>
        </p:nvSpPr>
        <p:spPr>
          <a:xfrm>
            <a:off x="457200" y="6480969"/>
            <a:ext cx="4260056" cy="300831"/>
          </a:xfrm>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86442F78-5EBF-4453-A097-83F2C8DFCA84}" type="datetime1">
              <a:rPr lang="en-US" smtClean="0"/>
              <a:pPr>
                <a:defRPr/>
              </a:pPr>
              <a:t>4/30/2020</a:t>
            </a:fld>
            <a:endParaRPr lang="en-US"/>
          </a:p>
        </p:txBody>
      </p:sp>
      <p:sp>
        <p:nvSpPr>
          <p:cNvPr id="5" name="Footer Placeholder 4"/>
          <p:cNvSpPr>
            <a:spLocks noGrp="1"/>
          </p:cNvSpPr>
          <p:nvPr>
            <p:ph type="ftr" sz="quarter" idx="11"/>
          </p:nvPr>
        </p:nvSpPr>
        <p:spPr>
          <a:xfrm>
            <a:off x="2619376" y="6480969"/>
            <a:ext cx="4260056" cy="300831"/>
          </a:xfrm>
        </p:spPr>
        <p:txBody>
          <a:bodyPr/>
          <a:lstStyle/>
          <a:p>
            <a:pPr>
              <a:defRPr/>
            </a:pPr>
            <a:r>
              <a:rPr lang="en-US" smtClean="0"/>
              <a:t>Author:RK</a:t>
            </a:r>
            <a:endParaRPr lang="en-US"/>
          </a:p>
        </p:txBody>
      </p:sp>
      <p:sp>
        <p:nvSpPr>
          <p:cNvPr id="6" name="Slide Number Placeholder 5"/>
          <p:cNvSpPr>
            <a:spLocks noGrp="1"/>
          </p:cNvSpPr>
          <p:nvPr>
            <p:ph type="sldNum" sz="quarter" idx="12"/>
          </p:nvPr>
        </p:nvSpPr>
        <p:spPr>
          <a:xfrm>
            <a:off x="8451056" y="809624"/>
            <a:ext cx="502920" cy="300831"/>
          </a:xfrm>
        </p:spPr>
        <p:txBody>
          <a:bodyPr/>
          <a:lstStyle/>
          <a:p>
            <a:pPr>
              <a:defRPr/>
            </a:pPr>
            <a:fld id="{30ECD9A4-5F66-4780-BB8E-330017FFA7D2}" type="slidenum">
              <a:rPr lang="en-US" smtClean="0"/>
              <a:pPr>
                <a:defRPr/>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E7E1BEA8-81AC-4EAA-9B8B-C356D39A598C}" type="datetime1">
              <a:rPr lang="en-US" smtClean="0"/>
              <a:pPr>
                <a:defRPr/>
              </a:pPr>
              <a:t>4/30/2020</a:t>
            </a:fld>
            <a:endParaRPr lang="en-US"/>
          </a:p>
        </p:txBody>
      </p:sp>
      <p:sp>
        <p:nvSpPr>
          <p:cNvPr id="6" name="Footer Placeholder 5"/>
          <p:cNvSpPr>
            <a:spLocks noGrp="1"/>
          </p:cNvSpPr>
          <p:nvPr>
            <p:ph type="ftr" sz="quarter" idx="11"/>
          </p:nvPr>
        </p:nvSpPr>
        <p:spPr>
          <a:xfrm>
            <a:off x="457200" y="6480969"/>
            <a:ext cx="4260056" cy="301752"/>
          </a:xfrm>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7589520" y="6480969"/>
            <a:ext cx="502920" cy="301752"/>
          </a:xfrm>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0F274DF4-1E11-4BE5-94EE-68DC7FD66A04}" type="datetime1">
              <a:rPr lang="en-US" smtClean="0"/>
              <a:pPr>
                <a:defRPr/>
              </a:pPr>
              <a:t>4/30/2020</a:t>
            </a:fld>
            <a:endParaRPr lang="en-US"/>
          </a:p>
        </p:txBody>
      </p:sp>
      <p:sp>
        <p:nvSpPr>
          <p:cNvPr id="8" name="Footer Placeholder 7"/>
          <p:cNvSpPr>
            <a:spLocks noGrp="1"/>
          </p:cNvSpPr>
          <p:nvPr>
            <p:ph type="ftr" sz="quarter" idx="11"/>
          </p:nvPr>
        </p:nvSpPr>
        <p:spPr>
          <a:xfrm>
            <a:off x="457200" y="6480969"/>
            <a:ext cx="4261104" cy="301752"/>
          </a:xfrm>
        </p:spPr>
        <p:txBody>
          <a:bodyPr/>
          <a:lstStyle/>
          <a:p>
            <a:pPr>
              <a:defRPr/>
            </a:pPr>
            <a:r>
              <a:rPr lang="en-US" smtClean="0"/>
              <a:t>Author:RK</a:t>
            </a:r>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7E74873D-DF26-421D-BB7D-2443FD85D71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4/30/2020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217256AB-E1A6-415D-9F21-A517C3C15B98}" type="datetime1">
              <a:rPr lang="en-US" smtClean="0"/>
              <a:pPr>
                <a:defRPr/>
              </a:pPr>
              <a:t>4/30/2020</a:t>
            </a:fld>
            <a:endParaRPr lang="en-US"/>
          </a:p>
        </p:txBody>
      </p:sp>
      <p:sp>
        <p:nvSpPr>
          <p:cNvPr id="3" name="Footer Placeholder 2"/>
          <p:cNvSpPr>
            <a:spLocks noGrp="1"/>
          </p:cNvSpPr>
          <p:nvPr>
            <p:ph type="ftr" sz="quarter" idx="11"/>
          </p:nvPr>
        </p:nvSpPr>
        <p:spPr>
          <a:xfrm>
            <a:off x="457200" y="6481890"/>
            <a:ext cx="4260056" cy="300831"/>
          </a:xfrm>
        </p:spPr>
        <p:txBody>
          <a:bodyPr/>
          <a:lstStyle/>
          <a:p>
            <a:pPr>
              <a:defRPr/>
            </a:pPr>
            <a:r>
              <a:rPr lang="en-US" smtClean="0"/>
              <a:t>Author:RK</a:t>
            </a:r>
            <a:endParaRPr lang="en-US"/>
          </a:p>
        </p:txBody>
      </p:sp>
      <p:sp>
        <p:nvSpPr>
          <p:cNvPr id="4" name="Slide Number Placeholder 3"/>
          <p:cNvSpPr>
            <a:spLocks noGrp="1"/>
          </p:cNvSpPr>
          <p:nvPr>
            <p:ph type="sldNum" sz="quarter" idx="12"/>
          </p:nvPr>
        </p:nvSpPr>
        <p:spPr>
          <a:xfrm>
            <a:off x="7589520" y="6480969"/>
            <a:ext cx="502920" cy="301752"/>
          </a:xfrm>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A526942A-22AA-43F1-BB1B-25EDD8605733}" type="datetime1">
              <a:rPr lang="en-US" smtClean="0"/>
              <a:pPr>
                <a:defRPr/>
              </a:pPr>
              <a:t>4/30/2020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en-US" smtClean="0"/>
              <a:t>Author:RK</a:t>
            </a:r>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5C23F445-A553-4D3F-BF04-A18E2120CA0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44528B13-61B8-4B34-AE66-FAA20D62E9E3}" type="datetime1">
              <a:rPr lang="en-US" smtClean="0"/>
              <a:pPr>
                <a:defRPr/>
              </a:pPr>
              <a:t>4/30/2020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en-US" smtClean="0"/>
              <a:t>Author:RK</a:t>
            </a:r>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5F7CE51B-D314-4748-A7FB-C6BBF3CC08C9}"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DA77A13B-D29E-4A31-9A3D-BDF778EEE264}" type="datetime1">
              <a:rPr lang="en-US" smtClean="0"/>
              <a:pPr>
                <a:defRPr/>
              </a:pPr>
              <a:t>4/30/2020</a:t>
            </a:fld>
            <a:endParaRPr lang="en-US"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1C30FFA0-8383-48F0-ABBC-CA0378A05A10}"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4500" b="1" u="sng" smtClean="0">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sz="2700" b="1" smtClean="0">
                <a:solidFill>
                  <a:srgbClr val="FF0000"/>
                </a:solidFill>
              </a:rPr>
              <a:t>:</a:t>
            </a:r>
            <a:r>
              <a:rPr lang="en-US" sz="2700" b="1" dirty="0" smtClean="0">
                <a:solidFill>
                  <a:srgbClr val="FF0000"/>
                </a:solidFill>
              </a:rPr>
              <a:t>  CONTRACT OF BAILMENT AND PLEDGE – </a:t>
            </a:r>
            <a:r>
              <a:rPr lang="en-US" sz="2700" b="1" dirty="0" smtClean="0">
                <a:solidFill>
                  <a:srgbClr val="FF0000"/>
                </a:solidFill>
              </a:rPr>
              <a:t>Part-A</a:t>
            </a:r>
            <a:endParaRPr sz="24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10</a:t>
            </a:fld>
            <a:endParaRPr lang="en-US"/>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152400"/>
            <a:ext cx="8424768" cy="854809"/>
          </a:xfrm>
        </p:spPr>
        <p:txBody>
          <a:bodyPr>
            <a:normAutofit/>
          </a:bodyPr>
          <a:lstStyle/>
          <a:p>
            <a:r>
              <a:rPr lang="en-US" sz="2800" b="1" dirty="0" smtClean="0">
                <a:solidFill>
                  <a:srgbClr val="FF0000"/>
                </a:solidFill>
              </a:rPr>
              <a:t>CONTRACT OF BAILMENT:</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914400"/>
            <a:ext cx="8534400" cy="5214248"/>
          </a:xfrm>
          <a:prstGeom prst="rect">
            <a:avLst/>
          </a:prstGeom>
        </p:spPr>
        <p:txBody>
          <a:bodyPr vert="horz" wrap="square" lIns="0" tIns="12700" rIns="0" bIns="0" rtlCol="0">
            <a:spAutoFit/>
          </a:bodyPr>
          <a:lstStyle/>
          <a:p>
            <a:pPr algn="just"/>
            <a:r>
              <a:rPr lang="en-US" sz="2600" dirty="0" smtClean="0">
                <a:latin typeface="Calibri" pitchFamily="34" charset="0"/>
                <a:cs typeface="Calibri" pitchFamily="34" charset="0"/>
              </a:rPr>
              <a:t>The word ‘bailment’ is derived from a French word ‘Bailer’ which means ‘to deliver’. In legal sense, it has been defined as voluntary change of possession of goods from one person to another for some purpose.</a:t>
            </a:r>
          </a:p>
          <a:p>
            <a:pPr algn="just"/>
            <a:endParaRPr lang="en-US" sz="2600" b="1" dirty="0" smtClean="0">
              <a:latin typeface="Calibri" pitchFamily="34" charset="0"/>
              <a:cs typeface="Calibri" pitchFamily="34" charset="0"/>
            </a:endParaRPr>
          </a:p>
          <a:p>
            <a:pPr algn="just"/>
            <a:r>
              <a:rPr lang="en-US" sz="2600" b="1" dirty="0" smtClean="0">
                <a:latin typeface="Calibri" pitchFamily="34" charset="0"/>
                <a:cs typeface="Calibri" pitchFamily="34" charset="0"/>
              </a:rPr>
              <a:t>According to sec. 148 of Contract Act defines a bailment</a:t>
            </a:r>
            <a:r>
              <a:rPr lang="en-US" sz="2600" dirty="0" smtClean="0">
                <a:latin typeface="Calibri" pitchFamily="34" charset="0"/>
                <a:cs typeface="Calibri" pitchFamily="34" charset="0"/>
              </a:rPr>
              <a:t>,” A bailment is the delivery of goods by one person to another for some purpose, upon a contract that they shall, when the purpose is accomplished, be returned or otherwise disposed of according to the person delivering them.” The person who delivered the good is called bailer and the person to whom they are delivered is called the </a:t>
            </a:r>
            <a:r>
              <a:rPr lang="en-US" sz="2600" dirty="0" err="1" smtClean="0">
                <a:latin typeface="Calibri" pitchFamily="34" charset="0"/>
                <a:cs typeface="Calibri" pitchFamily="34" charset="0"/>
              </a:rPr>
              <a:t>bailee</a:t>
            </a:r>
            <a:r>
              <a:rPr lang="en-US" sz="2600" dirty="0" smtClean="0">
                <a:latin typeface="Calibri" pitchFamily="34" charset="0"/>
                <a:cs typeface="Calibri" pitchFamily="34" charset="0"/>
              </a:rPr>
              <a:t>. The transaction is called bailment.</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62032" y="0"/>
            <a:ext cx="8424768" cy="854809"/>
          </a:xfrm>
        </p:spPr>
        <p:txBody>
          <a:bodyPr>
            <a:normAutofit/>
          </a:bodyPr>
          <a:lstStyle/>
          <a:p>
            <a:r>
              <a:rPr lang="en-US" sz="2600" b="1" dirty="0" smtClean="0">
                <a:solidFill>
                  <a:srgbClr val="FF0000"/>
                </a:solidFill>
              </a:rPr>
              <a:t>Essentials of Bailment:</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685800"/>
            <a:ext cx="8534400" cy="6106800"/>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1. </a:t>
            </a:r>
            <a:r>
              <a:rPr lang="en-US" sz="2200" b="1" dirty="0" smtClean="0">
                <a:latin typeface="Calibri" pitchFamily="34" charset="0"/>
                <a:cs typeface="Calibri" pitchFamily="34" charset="0"/>
              </a:rPr>
              <a:t>There must be a delivery of goods: - </a:t>
            </a:r>
            <a:r>
              <a:rPr lang="en-US" sz="2200" dirty="0" smtClean="0">
                <a:latin typeface="Calibri" pitchFamily="34" charset="0"/>
                <a:cs typeface="Calibri" pitchFamily="34" charset="0"/>
              </a:rPr>
              <a:t>Delivery of goods from one person to another for some specific purpose is very essential for bailment. Mere custody without possession does not create bailment. Possession should be distinguished from mere custody. A person under whose custody the goods are without its possession is not a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Delivery may be actual or constructive. In actual delivery, the delivery may be made by physical handing over the goods to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a:t>
            </a:r>
          </a:p>
          <a:p>
            <a:pPr algn="just"/>
            <a:r>
              <a:rPr lang="en-US" sz="2200" dirty="0" smtClean="0">
                <a:latin typeface="Calibri" pitchFamily="34" charset="0"/>
                <a:cs typeface="Calibri" pitchFamily="34" charset="0"/>
              </a:rPr>
              <a:t>2. </a:t>
            </a:r>
            <a:r>
              <a:rPr lang="en-US" sz="2200" b="1" dirty="0" smtClean="0">
                <a:latin typeface="Calibri" pitchFamily="34" charset="0"/>
                <a:cs typeface="Calibri" pitchFamily="34" charset="0"/>
              </a:rPr>
              <a:t>Specific purpose: - </a:t>
            </a:r>
            <a:r>
              <a:rPr lang="en-US" sz="2200" dirty="0" smtClean="0">
                <a:latin typeface="Calibri" pitchFamily="34" charset="0"/>
                <a:cs typeface="Calibri" pitchFamily="34" charset="0"/>
              </a:rPr>
              <a:t>Delivery of goods should be made for some specific purpose. If the</a:t>
            </a:r>
            <a:r>
              <a:rPr lang="en-US" sz="2200" b="1" dirty="0" smtClean="0">
                <a:latin typeface="Calibri" pitchFamily="34" charset="0"/>
                <a:cs typeface="Calibri" pitchFamily="34" charset="0"/>
              </a:rPr>
              <a:t> </a:t>
            </a:r>
            <a:r>
              <a:rPr lang="en-US" sz="2200" dirty="0" smtClean="0">
                <a:latin typeface="Calibri" pitchFamily="34" charset="0"/>
                <a:cs typeface="Calibri" pitchFamily="34" charset="0"/>
              </a:rPr>
              <a:t>goods are delivered to a particular person by mistake, there is no bailment at all.</a:t>
            </a:r>
          </a:p>
          <a:p>
            <a:pPr algn="just"/>
            <a:r>
              <a:rPr lang="en-US" sz="2200" dirty="0" smtClean="0">
                <a:latin typeface="Calibri" pitchFamily="34" charset="0"/>
                <a:cs typeface="Calibri" pitchFamily="34" charset="0"/>
              </a:rPr>
              <a:t>3. </a:t>
            </a:r>
            <a:r>
              <a:rPr lang="en-US" sz="2200" b="1" dirty="0" smtClean="0">
                <a:latin typeface="Calibri" pitchFamily="34" charset="0"/>
                <a:cs typeface="Calibri" pitchFamily="34" charset="0"/>
              </a:rPr>
              <a:t>Return of goods: - </a:t>
            </a:r>
            <a:r>
              <a:rPr lang="en-US" sz="2200" dirty="0" smtClean="0">
                <a:latin typeface="Calibri" pitchFamily="34" charset="0"/>
                <a:cs typeface="Calibri" pitchFamily="34" charset="0"/>
              </a:rPr>
              <a:t>When the purpose is accomplished the same goods are to be returned. But the condition is that the specific goods should be returned either in their original form or in altered form.</a:t>
            </a:r>
          </a:p>
          <a:p>
            <a:pPr algn="just"/>
            <a:r>
              <a:rPr lang="en-US" sz="2200" dirty="0" smtClean="0">
                <a:latin typeface="Calibri" pitchFamily="34" charset="0"/>
                <a:cs typeface="Calibri" pitchFamily="34" charset="0"/>
              </a:rPr>
              <a:t>4. </a:t>
            </a:r>
            <a:r>
              <a:rPr lang="en-US" sz="2200" b="1" dirty="0" smtClean="0">
                <a:latin typeface="Calibri" pitchFamily="34" charset="0"/>
                <a:cs typeface="Calibri" pitchFamily="34" charset="0"/>
              </a:rPr>
              <a:t>Ownership: </a:t>
            </a:r>
            <a:r>
              <a:rPr lang="en-US" sz="2200" dirty="0" smtClean="0">
                <a:latin typeface="Calibri" pitchFamily="34" charset="0"/>
                <a:cs typeface="Calibri" pitchFamily="34" charset="0"/>
              </a:rPr>
              <a:t>In the bailment, ownership is not transferred from the bailer to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Possession alone is transferred.</a:t>
            </a:r>
          </a:p>
          <a:p>
            <a:pPr algn="just"/>
            <a:r>
              <a:rPr lang="en-US" sz="2200" dirty="0" smtClean="0">
                <a:latin typeface="Calibri" pitchFamily="34" charset="0"/>
                <a:cs typeface="Calibri" pitchFamily="34" charset="0"/>
              </a:rPr>
              <a:t>5. </a:t>
            </a:r>
            <a:r>
              <a:rPr lang="en-US" sz="2200" b="1" dirty="0" smtClean="0">
                <a:latin typeface="Calibri" pitchFamily="34" charset="0"/>
                <a:cs typeface="Calibri" pitchFamily="34" charset="0"/>
              </a:rPr>
              <a:t>Movable goods: </a:t>
            </a:r>
            <a:r>
              <a:rPr lang="en-US" sz="2200" dirty="0" smtClean="0">
                <a:latin typeface="Calibri" pitchFamily="34" charset="0"/>
                <a:cs typeface="Calibri" pitchFamily="34" charset="0"/>
              </a:rPr>
              <a:t>Bailment is concerned with only movable goods. It is important to note that money is not included in the category of movable goods.</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28600" y="135791"/>
            <a:ext cx="9067800" cy="854809"/>
          </a:xfrm>
        </p:spPr>
        <p:txBody>
          <a:bodyPr>
            <a:normAutofit/>
          </a:bodyPr>
          <a:lstStyle/>
          <a:p>
            <a:r>
              <a:rPr lang="en-US" sz="2600" b="1" dirty="0" smtClean="0">
                <a:solidFill>
                  <a:srgbClr val="FF0000"/>
                </a:solidFill>
              </a:rPr>
              <a:t>Duties of a Bailer:</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849486"/>
            <a:ext cx="8534400" cy="5398914"/>
          </a:xfrm>
          <a:prstGeom prst="rect">
            <a:avLst/>
          </a:prstGeom>
        </p:spPr>
        <p:txBody>
          <a:bodyPr vert="horz" wrap="square" lIns="0" tIns="12700" rIns="0" bIns="0" rtlCol="0">
            <a:spAutoFit/>
          </a:bodyPr>
          <a:lstStyle/>
          <a:p>
            <a:pPr algn="just"/>
            <a:r>
              <a:rPr lang="en-US" sz="2500" dirty="0" smtClean="0">
                <a:latin typeface="Calibri" pitchFamily="34" charset="0"/>
                <a:cs typeface="Calibri" pitchFamily="34" charset="0"/>
              </a:rPr>
              <a:t>1. </a:t>
            </a:r>
            <a:r>
              <a:rPr lang="en-US" sz="2500" b="1" dirty="0" smtClean="0">
                <a:latin typeface="Calibri" pitchFamily="34" charset="0"/>
                <a:cs typeface="Calibri" pitchFamily="34" charset="0"/>
              </a:rPr>
              <a:t>Duty to disclose known defects:-</a:t>
            </a:r>
            <a:r>
              <a:rPr lang="en-US" sz="2500" dirty="0" smtClean="0">
                <a:latin typeface="Calibri" pitchFamily="34" charset="0"/>
                <a:cs typeface="Calibri" pitchFamily="34" charset="0"/>
              </a:rPr>
              <a:t>It is the duty of the </a:t>
            </a:r>
            <a:r>
              <a:rPr lang="en-US" sz="2500" dirty="0" err="1" smtClean="0">
                <a:latin typeface="Calibri" pitchFamily="34" charset="0"/>
                <a:cs typeface="Calibri" pitchFamily="34" charset="0"/>
              </a:rPr>
              <a:t>bailor</a:t>
            </a:r>
            <a:r>
              <a:rPr lang="en-US" sz="2500" dirty="0" smtClean="0">
                <a:latin typeface="Calibri" pitchFamily="34" charset="0"/>
                <a:cs typeface="Calibri" pitchFamily="34" charset="0"/>
              </a:rPr>
              <a:t> to disclose all the known defects in the goods bailed to the </a:t>
            </a:r>
            <a:r>
              <a:rPr lang="en-US" sz="2500" dirty="0" err="1" smtClean="0">
                <a:latin typeface="Calibri" pitchFamily="34" charset="0"/>
                <a:cs typeface="Calibri" pitchFamily="34" charset="0"/>
              </a:rPr>
              <a:t>bailee</a:t>
            </a:r>
            <a:r>
              <a:rPr lang="en-US" sz="2500" dirty="0" smtClean="0">
                <a:latin typeface="Calibri" pitchFamily="34" charset="0"/>
                <a:cs typeface="Calibri" pitchFamily="34" charset="0"/>
              </a:rPr>
              <a:t>. If he fails to do so, he is responsible for any damage caused to the </a:t>
            </a:r>
            <a:r>
              <a:rPr lang="en-US" sz="2500" dirty="0" err="1" smtClean="0">
                <a:latin typeface="Calibri" pitchFamily="34" charset="0"/>
                <a:cs typeface="Calibri" pitchFamily="34" charset="0"/>
              </a:rPr>
              <a:t>bailee</a:t>
            </a:r>
            <a:r>
              <a:rPr lang="en-US" sz="2500" dirty="0" smtClean="0">
                <a:latin typeface="Calibri" pitchFamily="34" charset="0"/>
                <a:cs typeface="Calibri" pitchFamily="34" charset="0"/>
              </a:rPr>
              <a:t> directly from such defects.</a:t>
            </a:r>
          </a:p>
          <a:p>
            <a:pPr algn="just"/>
            <a:r>
              <a:rPr lang="en-US" sz="2500" dirty="0" smtClean="0">
                <a:latin typeface="Calibri" pitchFamily="34" charset="0"/>
                <a:cs typeface="Calibri" pitchFamily="34" charset="0"/>
              </a:rPr>
              <a:t>2. </a:t>
            </a:r>
            <a:r>
              <a:rPr lang="en-US" sz="2500" b="1" dirty="0" smtClean="0">
                <a:latin typeface="Calibri" pitchFamily="34" charset="0"/>
                <a:cs typeface="Calibri" pitchFamily="34" charset="0"/>
              </a:rPr>
              <a:t>Duty to bear extraordinary expenses: -</a:t>
            </a:r>
            <a:r>
              <a:rPr lang="en-US" sz="2500" dirty="0" smtClean="0">
                <a:latin typeface="Calibri" pitchFamily="34" charset="0"/>
                <a:cs typeface="Calibri" pitchFamily="34" charset="0"/>
              </a:rPr>
              <a:t> Where the bailment is gratuitous and the </a:t>
            </a:r>
            <a:r>
              <a:rPr lang="en-US" sz="2500" dirty="0" err="1" smtClean="0">
                <a:latin typeface="Calibri" pitchFamily="34" charset="0"/>
                <a:cs typeface="Calibri" pitchFamily="34" charset="0"/>
              </a:rPr>
              <a:t>bailee</a:t>
            </a:r>
            <a:r>
              <a:rPr lang="en-US" sz="2500" dirty="0" smtClean="0">
                <a:latin typeface="Calibri" pitchFamily="34" charset="0"/>
                <a:cs typeface="Calibri" pitchFamily="34" charset="0"/>
              </a:rPr>
              <a:t> is to receive no remuneration the </a:t>
            </a:r>
            <a:r>
              <a:rPr lang="en-US" sz="2500" dirty="0" err="1" smtClean="0">
                <a:latin typeface="Calibri" pitchFamily="34" charset="0"/>
                <a:cs typeface="Calibri" pitchFamily="34" charset="0"/>
              </a:rPr>
              <a:t>bailor</a:t>
            </a:r>
            <a:r>
              <a:rPr lang="en-US" sz="2500" dirty="0" smtClean="0">
                <a:latin typeface="Calibri" pitchFamily="34" charset="0"/>
                <a:cs typeface="Calibri" pitchFamily="34" charset="0"/>
              </a:rPr>
              <a:t> shall pay the </a:t>
            </a:r>
            <a:r>
              <a:rPr lang="en-US" sz="2500" dirty="0" err="1" smtClean="0">
                <a:latin typeface="Calibri" pitchFamily="34" charset="0"/>
                <a:cs typeface="Calibri" pitchFamily="34" charset="0"/>
              </a:rPr>
              <a:t>bailee</a:t>
            </a:r>
            <a:r>
              <a:rPr lang="en-US" sz="2500" dirty="0" smtClean="0">
                <a:latin typeface="Calibri" pitchFamily="34" charset="0"/>
                <a:cs typeface="Calibri" pitchFamily="34" charset="0"/>
              </a:rPr>
              <a:t> all the necessary expenses incurred for the purpose of bailment.</a:t>
            </a:r>
          </a:p>
          <a:p>
            <a:pPr algn="just"/>
            <a:r>
              <a:rPr lang="en-US" sz="2500" dirty="0" smtClean="0">
                <a:latin typeface="Calibri" pitchFamily="34" charset="0"/>
                <a:cs typeface="Calibri" pitchFamily="34" charset="0"/>
              </a:rPr>
              <a:t>3. </a:t>
            </a:r>
            <a:r>
              <a:rPr lang="en-US" sz="2500" b="1" dirty="0" smtClean="0">
                <a:latin typeface="Calibri" pitchFamily="34" charset="0"/>
                <a:cs typeface="Calibri" pitchFamily="34" charset="0"/>
              </a:rPr>
              <a:t>Duty to indemnify </a:t>
            </a:r>
            <a:r>
              <a:rPr lang="en-US" sz="2500" b="1" dirty="0" err="1" smtClean="0">
                <a:latin typeface="Calibri" pitchFamily="34" charset="0"/>
                <a:cs typeface="Calibri" pitchFamily="34" charset="0"/>
              </a:rPr>
              <a:t>bailee</a:t>
            </a:r>
            <a:r>
              <a:rPr lang="en-US" sz="2500" b="1" dirty="0" smtClean="0">
                <a:latin typeface="Calibri" pitchFamily="34" charset="0"/>
                <a:cs typeface="Calibri" pitchFamily="34" charset="0"/>
              </a:rPr>
              <a:t>: - </a:t>
            </a:r>
            <a:r>
              <a:rPr lang="en-US" sz="2500" dirty="0" smtClean="0">
                <a:latin typeface="Calibri" pitchFamily="34" charset="0"/>
                <a:cs typeface="Calibri" pitchFamily="34" charset="0"/>
              </a:rPr>
              <a:t>Sec. 164 of the act says that the </a:t>
            </a:r>
            <a:r>
              <a:rPr lang="en-US" sz="2500" dirty="0" err="1" smtClean="0">
                <a:latin typeface="Calibri" pitchFamily="34" charset="0"/>
                <a:cs typeface="Calibri" pitchFamily="34" charset="0"/>
              </a:rPr>
              <a:t>bailor</a:t>
            </a:r>
            <a:r>
              <a:rPr lang="en-US" sz="2500" dirty="0" smtClean="0">
                <a:latin typeface="Calibri" pitchFamily="34" charset="0"/>
                <a:cs typeface="Calibri" pitchFamily="34" charset="0"/>
              </a:rPr>
              <a:t> should indemnify the </a:t>
            </a:r>
            <a:r>
              <a:rPr lang="en-US" sz="2500" dirty="0" err="1" smtClean="0">
                <a:latin typeface="Calibri" pitchFamily="34" charset="0"/>
                <a:cs typeface="Calibri" pitchFamily="34" charset="0"/>
              </a:rPr>
              <a:t>bailee</a:t>
            </a:r>
            <a:r>
              <a:rPr lang="en-US" sz="2500" dirty="0" smtClean="0">
                <a:latin typeface="Calibri" pitchFamily="34" charset="0"/>
                <a:cs typeface="Calibri" pitchFamily="34" charset="0"/>
              </a:rPr>
              <a:t> for any cost or costs incurred because of the defective title of the </a:t>
            </a:r>
            <a:r>
              <a:rPr lang="en-US" sz="2500" dirty="0" err="1" smtClean="0">
                <a:latin typeface="Calibri" pitchFamily="34" charset="0"/>
                <a:cs typeface="Calibri" pitchFamily="34" charset="0"/>
              </a:rPr>
              <a:t>bailor</a:t>
            </a:r>
            <a:r>
              <a:rPr lang="en-US" sz="2500" dirty="0" smtClean="0">
                <a:latin typeface="Calibri" pitchFamily="34" charset="0"/>
                <a:cs typeface="Calibri" pitchFamily="34" charset="0"/>
              </a:rPr>
              <a:t> to the goods bailed.</a:t>
            </a:r>
          </a:p>
          <a:p>
            <a:pPr algn="just"/>
            <a:r>
              <a:rPr lang="en-US" sz="2500" dirty="0" smtClean="0">
                <a:latin typeface="Calibri" pitchFamily="34" charset="0"/>
                <a:cs typeface="Calibri" pitchFamily="34" charset="0"/>
              </a:rPr>
              <a:t>4. </a:t>
            </a:r>
            <a:r>
              <a:rPr lang="en-US" sz="2500" b="1" dirty="0" smtClean="0">
                <a:latin typeface="Calibri" pitchFamily="34" charset="0"/>
                <a:cs typeface="Calibri" pitchFamily="34" charset="0"/>
              </a:rPr>
              <a:t>Duty to receive back the goods bailed: </a:t>
            </a:r>
            <a:r>
              <a:rPr lang="en-US" sz="2500" dirty="0" smtClean="0">
                <a:latin typeface="Calibri" pitchFamily="34" charset="0"/>
                <a:cs typeface="Calibri" pitchFamily="34" charset="0"/>
              </a:rPr>
              <a:t>When the </a:t>
            </a:r>
            <a:r>
              <a:rPr lang="en-US" sz="2500" dirty="0" err="1" smtClean="0">
                <a:latin typeface="Calibri" pitchFamily="34" charset="0"/>
                <a:cs typeface="Calibri" pitchFamily="34" charset="0"/>
              </a:rPr>
              <a:t>bailee</a:t>
            </a:r>
            <a:r>
              <a:rPr lang="en-US" sz="2500" dirty="0" smtClean="0">
                <a:latin typeface="Calibri" pitchFamily="34" charset="0"/>
                <a:cs typeface="Calibri" pitchFamily="34" charset="0"/>
              </a:rPr>
              <a:t> returns the goods after the purpose is fulfilled or the time is expired, it is the duty of the </a:t>
            </a:r>
            <a:r>
              <a:rPr lang="en-US" sz="2500" dirty="0" err="1" smtClean="0">
                <a:latin typeface="Calibri" pitchFamily="34" charset="0"/>
                <a:cs typeface="Calibri" pitchFamily="34" charset="0"/>
              </a:rPr>
              <a:t>bailor</a:t>
            </a:r>
            <a:r>
              <a:rPr lang="en-US" sz="2500" dirty="0" smtClean="0">
                <a:latin typeface="Calibri" pitchFamily="34" charset="0"/>
                <a:cs typeface="Calibri" pitchFamily="34" charset="0"/>
              </a:rPr>
              <a:t> to receive back the goods.</a:t>
            </a:r>
            <a:endParaRPr lang="en-US" sz="25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28600" y="0"/>
            <a:ext cx="9067800" cy="854809"/>
          </a:xfrm>
        </p:spPr>
        <p:txBody>
          <a:bodyPr>
            <a:normAutofit/>
          </a:bodyPr>
          <a:lstStyle/>
          <a:p>
            <a:r>
              <a:rPr lang="en-US" sz="2600" b="1" dirty="0" smtClean="0">
                <a:solidFill>
                  <a:srgbClr val="FF0000"/>
                </a:solidFill>
              </a:rPr>
              <a:t>Rights of Bailer:</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685800"/>
            <a:ext cx="8534400" cy="6106800"/>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1. </a:t>
            </a:r>
            <a:r>
              <a:rPr lang="en-US" sz="2200" b="1" dirty="0" smtClean="0">
                <a:latin typeface="Calibri" pitchFamily="34" charset="0"/>
                <a:cs typeface="Calibri" pitchFamily="34" charset="0"/>
              </a:rPr>
              <a:t>Entitled to get back the goods:-</a:t>
            </a:r>
            <a:r>
              <a:rPr lang="en-US" sz="2200" dirty="0" smtClean="0">
                <a:latin typeface="Calibri" pitchFamily="34" charset="0"/>
                <a:cs typeface="Calibri" pitchFamily="34" charset="0"/>
              </a:rPr>
              <a:t>He is entitled to get back the goods bailed as soon as the time for which they were bailed has expired or the purpose for which they were bailed has been accomplished.</a:t>
            </a:r>
          </a:p>
          <a:p>
            <a:pPr algn="just"/>
            <a:r>
              <a:rPr lang="en-US" sz="2200" dirty="0" smtClean="0">
                <a:latin typeface="Calibri" pitchFamily="34" charset="0"/>
                <a:cs typeface="Calibri" pitchFamily="34" charset="0"/>
              </a:rPr>
              <a:t>2. </a:t>
            </a:r>
            <a:r>
              <a:rPr lang="en-US" sz="2200" b="1" dirty="0" smtClean="0">
                <a:latin typeface="Calibri" pitchFamily="34" charset="0"/>
                <a:cs typeface="Calibri" pitchFamily="34" charset="0"/>
              </a:rPr>
              <a:t>Right to terminate the contract: </a:t>
            </a:r>
            <a:r>
              <a:rPr lang="en-US" sz="2200" dirty="0" smtClean="0">
                <a:latin typeface="Calibri" pitchFamily="34" charset="0"/>
                <a:cs typeface="Calibri" pitchFamily="34" charset="0"/>
              </a:rPr>
              <a:t>The </a:t>
            </a:r>
            <a:r>
              <a:rPr lang="en-US" sz="2200" dirty="0" err="1" smtClean="0">
                <a:latin typeface="Calibri" pitchFamily="34" charset="0"/>
                <a:cs typeface="Calibri" pitchFamily="34" charset="0"/>
              </a:rPr>
              <a:t>bailor</a:t>
            </a:r>
            <a:r>
              <a:rPr lang="en-US" sz="2200" dirty="0" smtClean="0">
                <a:latin typeface="Calibri" pitchFamily="34" charset="0"/>
                <a:cs typeface="Calibri" pitchFamily="34" charset="0"/>
              </a:rPr>
              <a:t> can terminate the contract if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does, with regard to the goods bailed, any act which is inconsistent with the terms of the bailment.</a:t>
            </a:r>
          </a:p>
          <a:p>
            <a:pPr algn="just"/>
            <a:r>
              <a:rPr lang="en-US" sz="2200" dirty="0" smtClean="0">
                <a:latin typeface="Calibri" pitchFamily="34" charset="0"/>
                <a:cs typeface="Calibri" pitchFamily="34" charset="0"/>
              </a:rPr>
              <a:t>3. </a:t>
            </a:r>
            <a:r>
              <a:rPr lang="en-US" sz="2200" b="1" dirty="0" smtClean="0">
                <a:latin typeface="Calibri" pitchFamily="34" charset="0"/>
                <a:cs typeface="Calibri" pitchFamily="34" charset="0"/>
              </a:rPr>
              <a:t>Right to claim damages: </a:t>
            </a:r>
            <a:r>
              <a:rPr lang="en-US" sz="2200" dirty="0" smtClean="0">
                <a:latin typeface="Calibri" pitchFamily="34" charset="0"/>
                <a:cs typeface="Calibri" pitchFamily="34" charset="0"/>
              </a:rPr>
              <a:t>The </a:t>
            </a:r>
            <a:r>
              <a:rPr lang="en-US" sz="2200" dirty="0" err="1" smtClean="0">
                <a:latin typeface="Calibri" pitchFamily="34" charset="0"/>
                <a:cs typeface="Calibri" pitchFamily="34" charset="0"/>
              </a:rPr>
              <a:t>bailor</a:t>
            </a:r>
            <a:r>
              <a:rPr lang="en-US" sz="2200" dirty="0" smtClean="0">
                <a:latin typeface="Calibri" pitchFamily="34" charset="0"/>
                <a:cs typeface="Calibri" pitchFamily="34" charset="0"/>
              </a:rPr>
              <a:t> has an inherent right to claim for damages for any loss that might have been caused to the goods bailed, due to the negligence of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a:t>
            </a:r>
          </a:p>
          <a:p>
            <a:pPr algn="just"/>
            <a:r>
              <a:rPr lang="en-US" sz="2200" dirty="0" smtClean="0">
                <a:latin typeface="Calibri" pitchFamily="34" charset="0"/>
                <a:cs typeface="Calibri" pitchFamily="34" charset="0"/>
              </a:rPr>
              <a:t>4. </a:t>
            </a:r>
            <a:r>
              <a:rPr lang="en-US" sz="2200" b="1" dirty="0" smtClean="0">
                <a:latin typeface="Calibri" pitchFamily="34" charset="0"/>
                <a:cs typeface="Calibri" pitchFamily="34" charset="0"/>
              </a:rPr>
              <a:t>Right to recall goods at any time in a gratuitous bailment: </a:t>
            </a:r>
            <a:r>
              <a:rPr lang="en-US" sz="2200" dirty="0" smtClean="0">
                <a:latin typeface="Calibri" pitchFamily="34" charset="0"/>
                <a:cs typeface="Calibri" pitchFamily="34" charset="0"/>
              </a:rPr>
              <a:t>When goods are lent gratuitously, the </a:t>
            </a:r>
            <a:r>
              <a:rPr lang="en-US" sz="2200" dirty="0" err="1" smtClean="0">
                <a:latin typeface="Calibri" pitchFamily="34" charset="0"/>
                <a:cs typeface="Calibri" pitchFamily="34" charset="0"/>
              </a:rPr>
              <a:t>bailor</a:t>
            </a:r>
            <a:r>
              <a:rPr lang="en-US" sz="2200" dirty="0" smtClean="0">
                <a:latin typeface="Calibri" pitchFamily="34" charset="0"/>
                <a:cs typeface="Calibri" pitchFamily="34" charset="0"/>
              </a:rPr>
              <a:t> can demand the return whenever he pleases, even though he had lent them for a specified period.</a:t>
            </a:r>
          </a:p>
          <a:p>
            <a:pPr algn="just"/>
            <a:r>
              <a:rPr lang="en-US" sz="2200" dirty="0" smtClean="0">
                <a:latin typeface="Calibri" pitchFamily="34" charset="0"/>
                <a:cs typeface="Calibri" pitchFamily="34" charset="0"/>
              </a:rPr>
              <a:t>5. </a:t>
            </a:r>
            <a:r>
              <a:rPr lang="en-US" sz="2200" b="1" dirty="0" smtClean="0">
                <a:latin typeface="Calibri" pitchFamily="34" charset="0"/>
                <a:cs typeface="Calibri" pitchFamily="34" charset="0"/>
              </a:rPr>
              <a:t>Right to file a suit against third person: </a:t>
            </a:r>
            <a:r>
              <a:rPr lang="en-US" sz="2200" dirty="0" smtClean="0">
                <a:latin typeface="Calibri" pitchFamily="34" charset="0"/>
                <a:cs typeface="Calibri" pitchFamily="34" charset="0"/>
              </a:rPr>
              <a:t>If a third party does some wrongful act and deprives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from the use of goods bailed or does some injury to the goods bailed, the </a:t>
            </a:r>
            <a:r>
              <a:rPr lang="en-US" sz="2200" dirty="0" err="1" smtClean="0">
                <a:latin typeface="Calibri" pitchFamily="34" charset="0"/>
                <a:cs typeface="Calibri" pitchFamily="34" charset="0"/>
              </a:rPr>
              <a:t>bailor</a:t>
            </a:r>
            <a:r>
              <a:rPr lang="en-US" sz="2200" dirty="0" smtClean="0">
                <a:latin typeface="Calibri" pitchFamily="34" charset="0"/>
                <a:cs typeface="Calibri" pitchFamily="34" charset="0"/>
              </a:rPr>
              <a:t> has a right to file a suit against that third party.</a:t>
            </a:r>
          </a:p>
          <a:p>
            <a:pPr algn="just"/>
            <a:r>
              <a:rPr lang="en-US" sz="2200" dirty="0" smtClean="0">
                <a:latin typeface="Calibri" pitchFamily="34" charset="0"/>
                <a:cs typeface="Calibri" pitchFamily="34" charset="0"/>
              </a:rPr>
              <a:t>6. </a:t>
            </a:r>
            <a:r>
              <a:rPr lang="en-US" sz="2200" b="1" dirty="0" smtClean="0">
                <a:latin typeface="Calibri" pitchFamily="34" charset="0"/>
                <a:cs typeface="Calibri" pitchFamily="34" charset="0"/>
              </a:rPr>
              <a:t>Enforcement of right: - </a:t>
            </a:r>
            <a:r>
              <a:rPr lang="en-US" sz="2200" dirty="0" smtClean="0">
                <a:latin typeface="Calibri" pitchFamily="34" charset="0"/>
                <a:cs typeface="Calibri" pitchFamily="34" charset="0"/>
              </a:rPr>
              <a:t>The </a:t>
            </a:r>
            <a:r>
              <a:rPr lang="en-US" sz="2200" dirty="0" err="1" smtClean="0">
                <a:latin typeface="Calibri" pitchFamily="34" charset="0"/>
                <a:cs typeface="Calibri" pitchFamily="34" charset="0"/>
              </a:rPr>
              <a:t>bailor</a:t>
            </a:r>
            <a:r>
              <a:rPr lang="en-US" sz="2200" dirty="0" smtClean="0">
                <a:latin typeface="Calibri" pitchFamily="34" charset="0"/>
                <a:cs typeface="Calibri" pitchFamily="34" charset="0"/>
              </a:rPr>
              <a:t> has a right </a:t>
            </a:r>
            <a:r>
              <a:rPr lang="en-US" sz="2200" dirty="0" err="1" smtClean="0">
                <a:latin typeface="Calibri" pitchFamily="34" charset="0"/>
                <a:cs typeface="Calibri" pitchFamily="34" charset="0"/>
              </a:rPr>
              <a:t>ro</a:t>
            </a:r>
            <a:r>
              <a:rPr lang="en-US" sz="2200" dirty="0" smtClean="0">
                <a:latin typeface="Calibri" pitchFamily="34" charset="0"/>
                <a:cs typeface="Calibri" pitchFamily="34" charset="0"/>
              </a:rPr>
              <a:t> enforce by suit all the liabilities or duties of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526E448-6C8E-6945-B868-19CDAC7A2963}"/>
              </a:ext>
            </a:extLst>
          </p:cNvPr>
          <p:cNvSpPr>
            <a:spLocks noGrp="1"/>
          </p:cNvSpPr>
          <p:nvPr>
            <p:ph type="title"/>
          </p:nvPr>
        </p:nvSpPr>
        <p:spPr>
          <a:xfrm>
            <a:off x="228600" y="0"/>
            <a:ext cx="9067800" cy="854809"/>
          </a:xfrm>
        </p:spPr>
        <p:txBody>
          <a:bodyPr>
            <a:normAutofit/>
          </a:bodyPr>
          <a:lstStyle/>
          <a:p>
            <a:r>
              <a:rPr lang="en-US" sz="2600" b="1" dirty="0" smtClean="0">
                <a:solidFill>
                  <a:srgbClr val="FF0000"/>
                </a:solidFill>
              </a:rPr>
              <a:t>Duties of a </a:t>
            </a:r>
            <a:r>
              <a:rPr lang="en-US" sz="2600" b="1" dirty="0" err="1" smtClean="0">
                <a:solidFill>
                  <a:srgbClr val="FF0000"/>
                </a:solidFill>
              </a:rPr>
              <a:t>Bailee</a:t>
            </a:r>
            <a:r>
              <a:rPr lang="en-US" sz="2600" b="1" dirty="0" smtClean="0">
                <a:solidFill>
                  <a:srgbClr val="FF0000"/>
                </a:solidFill>
              </a:rPr>
              <a:t>:</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685800"/>
            <a:ext cx="8534400" cy="5552802"/>
          </a:xfrm>
          <a:prstGeom prst="rect">
            <a:avLst/>
          </a:prstGeom>
        </p:spPr>
        <p:txBody>
          <a:bodyPr vert="horz" wrap="square" lIns="0" tIns="12700" rIns="0" bIns="0" rtlCol="0">
            <a:spAutoFit/>
          </a:bodyPr>
          <a:lstStyle/>
          <a:p>
            <a:pPr algn="just"/>
            <a:r>
              <a:rPr lang="en-US" sz="2400" dirty="0" smtClean="0">
                <a:latin typeface="Calibri" pitchFamily="34" charset="0"/>
                <a:cs typeface="Calibri" pitchFamily="34" charset="0"/>
              </a:rPr>
              <a:t>1. </a:t>
            </a:r>
            <a:r>
              <a:rPr lang="en-US" sz="2400" b="1" dirty="0" smtClean="0">
                <a:latin typeface="Calibri" pitchFamily="34" charset="0"/>
                <a:cs typeface="Calibri" pitchFamily="34" charset="0"/>
              </a:rPr>
              <a:t>To take reasonable care of the goods bailed: - </a:t>
            </a:r>
            <a:r>
              <a:rPr lang="en-US" sz="2400" dirty="0" smtClean="0">
                <a:latin typeface="Calibri" pitchFamily="34" charset="0"/>
                <a:cs typeface="Calibri" pitchFamily="34" charset="0"/>
              </a:rPr>
              <a:t>The most important duty of the </a:t>
            </a:r>
            <a:r>
              <a:rPr lang="en-US" sz="2400" dirty="0" err="1" smtClean="0">
                <a:latin typeface="Calibri" pitchFamily="34" charset="0"/>
                <a:cs typeface="Calibri" pitchFamily="34" charset="0"/>
              </a:rPr>
              <a:t>bailee</a:t>
            </a:r>
            <a:r>
              <a:rPr lang="en-US" sz="2400" dirty="0" smtClean="0">
                <a:latin typeface="Calibri" pitchFamily="34" charset="0"/>
                <a:cs typeface="Calibri" pitchFamily="34" charset="0"/>
              </a:rPr>
              <a:t> is to take care of the goods entrusted to him. The degree of care required from the </a:t>
            </a:r>
            <a:r>
              <a:rPr lang="en-US" sz="2400" dirty="0" err="1" smtClean="0">
                <a:latin typeface="Calibri" pitchFamily="34" charset="0"/>
                <a:cs typeface="Calibri" pitchFamily="34" charset="0"/>
              </a:rPr>
              <a:t>bailee</a:t>
            </a:r>
            <a:r>
              <a:rPr lang="en-US" sz="2400" dirty="0" smtClean="0">
                <a:latin typeface="Calibri" pitchFamily="34" charset="0"/>
                <a:cs typeface="Calibri" pitchFamily="34" charset="0"/>
              </a:rPr>
              <a:t> is the same</a:t>
            </a:r>
          </a:p>
          <a:p>
            <a:pPr algn="just"/>
            <a:r>
              <a:rPr lang="en-US" sz="2400" dirty="0" smtClean="0">
                <a:latin typeface="Calibri" pitchFamily="34" charset="0"/>
                <a:cs typeface="Calibri" pitchFamily="34" charset="0"/>
              </a:rPr>
              <a:t>whether the bailment is for reward or is gratuitous.</a:t>
            </a:r>
          </a:p>
          <a:p>
            <a:pPr algn="just"/>
            <a:r>
              <a:rPr lang="en-US" sz="2400" dirty="0" smtClean="0">
                <a:latin typeface="Calibri" pitchFamily="34" charset="0"/>
                <a:cs typeface="Calibri" pitchFamily="34" charset="0"/>
              </a:rPr>
              <a:t>2. </a:t>
            </a:r>
            <a:r>
              <a:rPr lang="en-US" sz="2400" b="1" dirty="0" smtClean="0">
                <a:latin typeface="Calibri" pitchFamily="34" charset="0"/>
                <a:cs typeface="Calibri" pitchFamily="34" charset="0"/>
              </a:rPr>
              <a:t>Not to mix the goods bailed and his own goods: - </a:t>
            </a:r>
            <a:r>
              <a:rPr lang="en-US" sz="2400" dirty="0" smtClean="0">
                <a:latin typeface="Calibri" pitchFamily="34" charset="0"/>
                <a:cs typeface="Calibri" pitchFamily="34" charset="0"/>
              </a:rPr>
              <a:t>The </a:t>
            </a:r>
            <a:r>
              <a:rPr lang="en-US" sz="2400" dirty="0" err="1" smtClean="0">
                <a:latin typeface="Calibri" pitchFamily="34" charset="0"/>
                <a:cs typeface="Calibri" pitchFamily="34" charset="0"/>
              </a:rPr>
              <a:t>bailee</a:t>
            </a:r>
            <a:r>
              <a:rPr lang="en-US" sz="2400" dirty="0" smtClean="0">
                <a:latin typeface="Calibri" pitchFamily="34" charset="0"/>
                <a:cs typeface="Calibri" pitchFamily="34" charset="0"/>
              </a:rPr>
              <a:t> must keep his own goods separately from the goods of </a:t>
            </a:r>
            <a:r>
              <a:rPr lang="en-US" sz="2400" dirty="0" err="1" smtClean="0">
                <a:latin typeface="Calibri" pitchFamily="34" charset="0"/>
                <a:cs typeface="Calibri" pitchFamily="34" charset="0"/>
              </a:rPr>
              <a:t>bailor</a:t>
            </a:r>
            <a:r>
              <a:rPr lang="en-US" sz="2400" dirty="0" smtClean="0">
                <a:latin typeface="Calibri" pitchFamily="34" charset="0"/>
                <a:cs typeface="Calibri" pitchFamily="34" charset="0"/>
              </a:rPr>
              <a:t>.</a:t>
            </a:r>
          </a:p>
          <a:p>
            <a:pPr algn="just"/>
            <a:r>
              <a:rPr lang="en-US" sz="2400" dirty="0" smtClean="0">
                <a:latin typeface="Calibri" pitchFamily="34" charset="0"/>
                <a:cs typeface="Calibri" pitchFamily="34" charset="0"/>
              </a:rPr>
              <a:t>3. </a:t>
            </a:r>
            <a:r>
              <a:rPr lang="en-US" sz="2400" b="1" dirty="0" smtClean="0">
                <a:latin typeface="Calibri" pitchFamily="34" charset="0"/>
                <a:cs typeface="Calibri" pitchFamily="34" charset="0"/>
              </a:rPr>
              <a:t>Not make an unauthorized use of goods: - </a:t>
            </a:r>
            <a:r>
              <a:rPr lang="en-US" sz="2400" dirty="0" smtClean="0">
                <a:latin typeface="Calibri" pitchFamily="34" charset="0"/>
                <a:cs typeface="Calibri" pitchFamily="34" charset="0"/>
              </a:rPr>
              <a:t>He is under a duty not to use the goods in any unauthorized way. If the </a:t>
            </a:r>
            <a:r>
              <a:rPr lang="en-US" sz="2400" dirty="0" err="1" smtClean="0">
                <a:latin typeface="Calibri" pitchFamily="34" charset="0"/>
                <a:cs typeface="Calibri" pitchFamily="34" charset="0"/>
              </a:rPr>
              <a:t>bailee</a:t>
            </a:r>
            <a:r>
              <a:rPr lang="en-US" sz="2400" dirty="0" smtClean="0">
                <a:latin typeface="Calibri" pitchFamily="34" charset="0"/>
                <a:cs typeface="Calibri" pitchFamily="34" charset="0"/>
              </a:rPr>
              <a:t> makes unauthorized use of goods, he is responsible for all damages to the goods and must pay compensation to the </a:t>
            </a:r>
            <a:r>
              <a:rPr lang="en-US" sz="2400" dirty="0" err="1" smtClean="0">
                <a:latin typeface="Calibri" pitchFamily="34" charset="0"/>
                <a:cs typeface="Calibri" pitchFamily="34" charset="0"/>
              </a:rPr>
              <a:t>bailor</a:t>
            </a:r>
            <a:r>
              <a:rPr lang="en-US" sz="2400" dirty="0" smtClean="0">
                <a:latin typeface="Calibri" pitchFamily="34" charset="0"/>
                <a:cs typeface="Calibri" pitchFamily="34" charset="0"/>
              </a:rPr>
              <a:t>. This liability arises even if the </a:t>
            </a:r>
            <a:r>
              <a:rPr lang="en-US" sz="2400" dirty="0" err="1" smtClean="0">
                <a:latin typeface="Calibri" pitchFamily="34" charset="0"/>
                <a:cs typeface="Calibri" pitchFamily="34" charset="0"/>
              </a:rPr>
              <a:t>bailee</a:t>
            </a:r>
            <a:r>
              <a:rPr lang="en-US" sz="2400" dirty="0" smtClean="0">
                <a:latin typeface="Calibri" pitchFamily="34" charset="0"/>
                <a:cs typeface="Calibri" pitchFamily="34" charset="0"/>
              </a:rPr>
              <a:t> is not guilty of any negligence, and even if the damage is the result of accident.</a:t>
            </a:r>
          </a:p>
          <a:p>
            <a:pPr algn="just"/>
            <a:r>
              <a:rPr lang="en-US" sz="2400" dirty="0" smtClean="0">
                <a:latin typeface="Calibri" pitchFamily="34" charset="0"/>
                <a:cs typeface="Calibri" pitchFamily="34" charset="0"/>
              </a:rPr>
              <a:t>4. </a:t>
            </a:r>
            <a:r>
              <a:rPr lang="en-US" sz="2400" b="1" dirty="0" smtClean="0">
                <a:latin typeface="Calibri" pitchFamily="34" charset="0"/>
                <a:cs typeface="Calibri" pitchFamily="34" charset="0"/>
              </a:rPr>
              <a:t>Not to set up an adverse title: - </a:t>
            </a:r>
            <a:r>
              <a:rPr lang="en-US" sz="2400" dirty="0" smtClean="0">
                <a:latin typeface="Calibri" pitchFamily="34" charset="0"/>
                <a:cs typeface="Calibri" pitchFamily="34" charset="0"/>
              </a:rPr>
              <a:t>It is the duty of the </a:t>
            </a:r>
            <a:r>
              <a:rPr lang="en-US" sz="2400" dirty="0" err="1" smtClean="0">
                <a:latin typeface="Calibri" pitchFamily="34" charset="0"/>
                <a:cs typeface="Calibri" pitchFamily="34" charset="0"/>
              </a:rPr>
              <a:t>bailee</a:t>
            </a:r>
            <a:r>
              <a:rPr lang="en-US" sz="2400" dirty="0" smtClean="0">
                <a:latin typeface="Calibri" pitchFamily="34" charset="0"/>
                <a:cs typeface="Calibri" pitchFamily="34" charset="0"/>
              </a:rPr>
              <a:t> to return the goods only to the </a:t>
            </a:r>
            <a:r>
              <a:rPr lang="en-US" sz="2400" dirty="0" err="1" smtClean="0">
                <a:latin typeface="Calibri" pitchFamily="34" charset="0"/>
                <a:cs typeface="Calibri" pitchFamily="34" charset="0"/>
              </a:rPr>
              <a:t>bailor</a:t>
            </a:r>
            <a:r>
              <a:rPr lang="en-US" sz="2400" b="1" dirty="0" smtClean="0">
                <a:latin typeface="Calibri" pitchFamily="34" charset="0"/>
                <a:cs typeface="Calibri" pitchFamily="34" charset="0"/>
              </a:rPr>
              <a:t> </a:t>
            </a:r>
            <a:r>
              <a:rPr lang="en-US" sz="2400" dirty="0" smtClean="0">
                <a:latin typeface="Calibri" pitchFamily="34" charset="0"/>
                <a:cs typeface="Calibri" pitchFamily="34" charset="0"/>
              </a:rPr>
              <a:t>even though any third person is claiming the title over them.</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81000" y="685800"/>
            <a:ext cx="8534400" cy="6029856"/>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5. </a:t>
            </a:r>
            <a:r>
              <a:rPr lang="en-US" sz="2300" b="1" dirty="0" smtClean="0">
                <a:latin typeface="Calibri" pitchFamily="34" charset="0"/>
                <a:cs typeface="Calibri" pitchFamily="34" charset="0"/>
              </a:rPr>
              <a:t>Return the goods: - </a:t>
            </a:r>
            <a:r>
              <a:rPr lang="en-US" sz="2300" dirty="0" smtClean="0">
                <a:latin typeface="Calibri" pitchFamily="34" charset="0"/>
                <a:cs typeface="Calibri" pitchFamily="34" charset="0"/>
              </a:rPr>
              <a:t>According to sec. 160, it is the duty of the </a:t>
            </a:r>
            <a:r>
              <a:rPr lang="en-US" sz="2300" dirty="0" err="1" smtClean="0">
                <a:latin typeface="Calibri" pitchFamily="34" charset="0"/>
                <a:cs typeface="Calibri" pitchFamily="34" charset="0"/>
              </a:rPr>
              <a:t>bailee</a:t>
            </a:r>
            <a:r>
              <a:rPr lang="en-US" sz="2300" dirty="0" smtClean="0">
                <a:latin typeface="Calibri" pitchFamily="34" charset="0"/>
                <a:cs typeface="Calibri" pitchFamily="34" charset="0"/>
              </a:rPr>
              <a:t> to return or deliver according to </a:t>
            </a:r>
            <a:r>
              <a:rPr lang="en-US" sz="2300" dirty="0" err="1" smtClean="0">
                <a:latin typeface="Calibri" pitchFamily="34" charset="0"/>
                <a:cs typeface="Calibri" pitchFamily="34" charset="0"/>
              </a:rPr>
              <a:t>bailor’s</a:t>
            </a:r>
            <a:r>
              <a:rPr lang="en-US" sz="2300" dirty="0" smtClean="0">
                <a:latin typeface="Calibri" pitchFamily="34" charset="0"/>
                <a:cs typeface="Calibri" pitchFamily="34" charset="0"/>
              </a:rPr>
              <a:t> directions, the goods bailed, without demand, as soon as the time for which they were bailed has expired, or the purpose for which they were bailed has been accomplished.</a:t>
            </a:r>
          </a:p>
          <a:p>
            <a:pPr algn="just"/>
            <a:r>
              <a:rPr lang="en-US" sz="2300" dirty="0" smtClean="0">
                <a:latin typeface="Calibri" pitchFamily="34" charset="0"/>
                <a:cs typeface="Calibri" pitchFamily="34" charset="0"/>
              </a:rPr>
              <a:t>6. </a:t>
            </a:r>
            <a:r>
              <a:rPr lang="en-US" sz="2300" b="1" dirty="0" smtClean="0">
                <a:latin typeface="Calibri" pitchFamily="34" charset="0"/>
                <a:cs typeface="Calibri" pitchFamily="34" charset="0"/>
              </a:rPr>
              <a:t>Return the additions or profit: - </a:t>
            </a:r>
            <a:r>
              <a:rPr lang="en-US" sz="2300" dirty="0" smtClean="0">
                <a:latin typeface="Calibri" pitchFamily="34" charset="0"/>
                <a:cs typeface="Calibri" pitchFamily="34" charset="0"/>
              </a:rPr>
              <a:t>According to sec 163, in the absence of any contract to the contrary, the </a:t>
            </a:r>
            <a:r>
              <a:rPr lang="en-US" sz="2300" dirty="0" err="1" smtClean="0">
                <a:latin typeface="Calibri" pitchFamily="34" charset="0"/>
                <a:cs typeface="Calibri" pitchFamily="34" charset="0"/>
              </a:rPr>
              <a:t>bailee</a:t>
            </a:r>
            <a:r>
              <a:rPr lang="en-US" sz="2300" dirty="0" smtClean="0">
                <a:latin typeface="Calibri" pitchFamily="34" charset="0"/>
                <a:cs typeface="Calibri" pitchFamily="34" charset="0"/>
              </a:rPr>
              <a:t> is bound to deliver to the </a:t>
            </a:r>
            <a:r>
              <a:rPr lang="en-US" sz="2300" dirty="0" err="1" smtClean="0">
                <a:latin typeface="Calibri" pitchFamily="34" charset="0"/>
                <a:cs typeface="Calibri" pitchFamily="34" charset="0"/>
              </a:rPr>
              <a:t>bailor</a:t>
            </a:r>
            <a:r>
              <a:rPr lang="en-US" sz="2300" dirty="0" smtClean="0">
                <a:latin typeface="Calibri" pitchFamily="34" charset="0"/>
                <a:cs typeface="Calibri" pitchFamily="34" charset="0"/>
              </a:rPr>
              <a:t>, or according to his directions, any increase of</a:t>
            </a:r>
          </a:p>
          <a:p>
            <a:pPr algn="just"/>
            <a:r>
              <a:rPr lang="en-US" sz="2300" dirty="0" smtClean="0">
                <a:latin typeface="Calibri" pitchFamily="34" charset="0"/>
                <a:cs typeface="Calibri" pitchFamily="34" charset="0"/>
              </a:rPr>
              <a:t>profit which may have acquired from the goods bailed.</a:t>
            </a:r>
          </a:p>
          <a:p>
            <a:pPr algn="just"/>
            <a:endParaRPr lang="en-US" sz="2300" dirty="0" smtClean="0">
              <a:latin typeface="Calibri" pitchFamily="34" charset="0"/>
              <a:cs typeface="Calibri" pitchFamily="34" charset="0"/>
            </a:endParaRPr>
          </a:p>
          <a:p>
            <a:pPr algn="just"/>
            <a:r>
              <a:rPr lang="en-US" sz="2600" b="1" dirty="0" smtClean="0">
                <a:solidFill>
                  <a:srgbClr val="FF0000"/>
                </a:solidFill>
                <a:latin typeface="Calibri" pitchFamily="34" charset="0"/>
                <a:cs typeface="Calibri" pitchFamily="34" charset="0"/>
              </a:rPr>
              <a:t>Rights of a </a:t>
            </a:r>
            <a:r>
              <a:rPr lang="en-US" sz="2600" b="1" dirty="0" err="1" smtClean="0">
                <a:solidFill>
                  <a:srgbClr val="FF0000"/>
                </a:solidFill>
                <a:latin typeface="Calibri" pitchFamily="34" charset="0"/>
                <a:cs typeface="Calibri" pitchFamily="34" charset="0"/>
              </a:rPr>
              <a:t>bailee</a:t>
            </a:r>
            <a:r>
              <a:rPr lang="en-US" sz="2600" b="1" dirty="0" smtClean="0">
                <a:solidFill>
                  <a:srgbClr val="FF0000"/>
                </a:solidFill>
                <a:latin typeface="Calibri" pitchFamily="34" charset="0"/>
                <a:cs typeface="Calibri" pitchFamily="34" charset="0"/>
              </a:rPr>
              <a:t>:-</a:t>
            </a:r>
          </a:p>
          <a:p>
            <a:pPr algn="just"/>
            <a:r>
              <a:rPr lang="en-US" sz="2300" dirty="0" smtClean="0">
                <a:latin typeface="Calibri" pitchFamily="34" charset="0"/>
                <a:cs typeface="Calibri" pitchFamily="34" charset="0"/>
              </a:rPr>
              <a:t>1. </a:t>
            </a:r>
            <a:r>
              <a:rPr lang="en-US" sz="2300" b="1" dirty="0" smtClean="0">
                <a:latin typeface="Calibri" pitchFamily="34" charset="0"/>
                <a:cs typeface="Calibri" pitchFamily="34" charset="0"/>
              </a:rPr>
              <a:t>Right to enforce the duties of the </a:t>
            </a:r>
            <a:r>
              <a:rPr lang="en-US" sz="2300" b="1" dirty="0" err="1" smtClean="0">
                <a:latin typeface="Calibri" pitchFamily="34" charset="0"/>
                <a:cs typeface="Calibri" pitchFamily="34" charset="0"/>
              </a:rPr>
              <a:t>bailor</a:t>
            </a:r>
            <a:r>
              <a:rPr lang="en-US" sz="2300" b="1" dirty="0" smtClean="0">
                <a:latin typeface="Calibri" pitchFamily="34" charset="0"/>
                <a:cs typeface="Calibri" pitchFamily="34" charset="0"/>
              </a:rPr>
              <a:t>: -</a:t>
            </a:r>
            <a:r>
              <a:rPr lang="en-US" sz="2300" dirty="0" smtClean="0">
                <a:latin typeface="Calibri" pitchFamily="34" charset="0"/>
                <a:cs typeface="Calibri" pitchFamily="34" charset="0"/>
              </a:rPr>
              <a:t> The </a:t>
            </a:r>
            <a:r>
              <a:rPr lang="en-US" sz="2300" dirty="0" err="1" smtClean="0">
                <a:latin typeface="Calibri" pitchFamily="34" charset="0"/>
                <a:cs typeface="Calibri" pitchFamily="34" charset="0"/>
              </a:rPr>
              <a:t>bailee</a:t>
            </a:r>
            <a:r>
              <a:rPr lang="en-US" sz="2300" dirty="0" smtClean="0">
                <a:latin typeface="Calibri" pitchFamily="34" charset="0"/>
                <a:cs typeface="Calibri" pitchFamily="34" charset="0"/>
              </a:rPr>
              <a:t>, by suit enforce the duties of the </a:t>
            </a:r>
            <a:r>
              <a:rPr lang="en-US" sz="2300" dirty="0" err="1" smtClean="0">
                <a:latin typeface="Calibri" pitchFamily="34" charset="0"/>
                <a:cs typeface="Calibri" pitchFamily="34" charset="0"/>
              </a:rPr>
              <a:t>bailor</a:t>
            </a:r>
            <a:r>
              <a:rPr lang="en-US" sz="2300" dirty="0" smtClean="0">
                <a:latin typeface="Calibri" pitchFamily="34" charset="0"/>
                <a:cs typeface="Calibri" pitchFamily="34" charset="0"/>
              </a:rPr>
              <a:t>.</a:t>
            </a:r>
          </a:p>
          <a:p>
            <a:pPr algn="just"/>
            <a:r>
              <a:rPr lang="en-US" sz="2300" dirty="0" smtClean="0">
                <a:latin typeface="Calibri" pitchFamily="34" charset="0"/>
                <a:cs typeface="Calibri" pitchFamily="34" charset="0"/>
              </a:rPr>
              <a:t>2. </a:t>
            </a:r>
            <a:r>
              <a:rPr lang="en-US" sz="2300" b="1" dirty="0" smtClean="0">
                <a:latin typeface="Calibri" pitchFamily="34" charset="0"/>
                <a:cs typeface="Calibri" pitchFamily="34" charset="0"/>
              </a:rPr>
              <a:t>Right to deliver goods to one of the joint owners: - </a:t>
            </a:r>
            <a:r>
              <a:rPr lang="en-US" sz="2300" dirty="0" smtClean="0">
                <a:latin typeface="Calibri" pitchFamily="34" charset="0"/>
                <a:cs typeface="Calibri" pitchFamily="34" charset="0"/>
              </a:rPr>
              <a:t>In the absence of an agreement to contrary, when several joint owners of goods bail them to a </a:t>
            </a:r>
            <a:r>
              <a:rPr lang="en-US" sz="2300" dirty="0" err="1" smtClean="0">
                <a:latin typeface="Calibri" pitchFamily="34" charset="0"/>
                <a:cs typeface="Calibri" pitchFamily="34" charset="0"/>
              </a:rPr>
              <a:t>bailee</a:t>
            </a:r>
            <a:r>
              <a:rPr lang="en-US" sz="2300" dirty="0" smtClean="0">
                <a:latin typeface="Calibri" pitchFamily="34" charset="0"/>
                <a:cs typeface="Calibri" pitchFamily="34" charset="0"/>
              </a:rPr>
              <a:t>, the </a:t>
            </a:r>
            <a:r>
              <a:rPr lang="en-US" sz="2300" dirty="0" err="1" smtClean="0">
                <a:latin typeface="Calibri" pitchFamily="34" charset="0"/>
                <a:cs typeface="Calibri" pitchFamily="34" charset="0"/>
              </a:rPr>
              <a:t>bailee</a:t>
            </a:r>
            <a:r>
              <a:rPr lang="en-US" sz="2300" dirty="0" smtClean="0">
                <a:latin typeface="Calibri" pitchFamily="34" charset="0"/>
                <a:cs typeface="Calibri" pitchFamily="34" charset="0"/>
              </a:rPr>
              <a:t> has a right to deliver back the goods to anyone of the joint bailers without the consent of all.</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81000" y="304800"/>
            <a:ext cx="8534400" cy="6445354"/>
          </a:xfrm>
          <a:prstGeom prst="rect">
            <a:avLst/>
          </a:prstGeom>
        </p:spPr>
        <p:txBody>
          <a:bodyPr vert="horz" wrap="square" lIns="0" tIns="12700" rIns="0" bIns="0" rtlCol="0">
            <a:spAutoFit/>
          </a:bodyPr>
          <a:lstStyle/>
          <a:p>
            <a:pPr algn="just"/>
            <a:r>
              <a:rPr lang="en-US" sz="2200" b="1" dirty="0" smtClean="0">
                <a:latin typeface="Calibri" pitchFamily="34" charset="0"/>
                <a:cs typeface="Calibri" pitchFamily="34" charset="0"/>
              </a:rPr>
              <a:t>3. Right to claim damages: - </a:t>
            </a:r>
            <a:r>
              <a:rPr lang="en-US" sz="2200" dirty="0" smtClean="0">
                <a:latin typeface="Calibri" pitchFamily="34" charset="0"/>
                <a:cs typeface="Calibri" pitchFamily="34" charset="0"/>
              </a:rPr>
              <a:t>According to sec 150, if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has suffered any loss due to the non disclosing of facts by the </a:t>
            </a:r>
            <a:r>
              <a:rPr lang="en-US" sz="2200" dirty="0" err="1" smtClean="0">
                <a:latin typeface="Calibri" pitchFamily="34" charset="0"/>
                <a:cs typeface="Calibri" pitchFamily="34" charset="0"/>
              </a:rPr>
              <a:t>bailor</a:t>
            </a:r>
            <a:r>
              <a:rPr lang="en-US" sz="2200" dirty="0" smtClean="0">
                <a:latin typeface="Calibri" pitchFamily="34" charset="0"/>
                <a:cs typeface="Calibri" pitchFamily="34" charset="0"/>
              </a:rPr>
              <a:t>, he has a right to claim damages to that.</a:t>
            </a:r>
          </a:p>
          <a:p>
            <a:pPr algn="just"/>
            <a:r>
              <a:rPr lang="en-US" sz="2200" dirty="0" smtClean="0">
                <a:latin typeface="Calibri" pitchFamily="34" charset="0"/>
                <a:cs typeface="Calibri" pitchFamily="34" charset="0"/>
              </a:rPr>
              <a:t>4. </a:t>
            </a:r>
            <a:r>
              <a:rPr lang="en-US" sz="2200" b="1" dirty="0" smtClean="0">
                <a:latin typeface="Calibri" pitchFamily="34" charset="0"/>
                <a:cs typeface="Calibri" pitchFamily="34" charset="0"/>
              </a:rPr>
              <a:t>Right to indemnify: - </a:t>
            </a:r>
            <a:r>
              <a:rPr lang="en-US" sz="2200" dirty="0" smtClean="0">
                <a:latin typeface="Calibri" pitchFamily="34" charset="0"/>
                <a:cs typeface="Calibri" pitchFamily="34" charset="0"/>
              </a:rPr>
              <a:t>If any loss is caused to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due to the demand made by the </a:t>
            </a:r>
            <a:r>
              <a:rPr lang="en-US" sz="2200" dirty="0" err="1" smtClean="0">
                <a:latin typeface="Calibri" pitchFamily="34" charset="0"/>
                <a:cs typeface="Calibri" pitchFamily="34" charset="0"/>
              </a:rPr>
              <a:t>bailor</a:t>
            </a:r>
            <a:r>
              <a:rPr lang="en-US" sz="2200" dirty="0" smtClean="0">
                <a:latin typeface="Calibri" pitchFamily="34" charset="0"/>
                <a:cs typeface="Calibri" pitchFamily="34" charset="0"/>
              </a:rPr>
              <a:t> for return of goods before the specified time,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has a right to be indemnified by the </a:t>
            </a:r>
            <a:r>
              <a:rPr lang="en-US" sz="2200" dirty="0" err="1" smtClean="0">
                <a:latin typeface="Calibri" pitchFamily="34" charset="0"/>
                <a:cs typeface="Calibri" pitchFamily="34" charset="0"/>
              </a:rPr>
              <a:t>bailor</a:t>
            </a:r>
            <a:r>
              <a:rPr lang="en-US" sz="2200" dirty="0" smtClean="0">
                <a:latin typeface="Calibri" pitchFamily="34" charset="0"/>
                <a:cs typeface="Calibri" pitchFamily="34" charset="0"/>
              </a:rPr>
              <a:t>.</a:t>
            </a:r>
          </a:p>
          <a:p>
            <a:pPr algn="just"/>
            <a:r>
              <a:rPr lang="en-US" sz="2200" dirty="0" smtClean="0">
                <a:latin typeface="Calibri" pitchFamily="34" charset="0"/>
                <a:cs typeface="Calibri" pitchFamily="34" charset="0"/>
              </a:rPr>
              <a:t>5. </a:t>
            </a:r>
            <a:r>
              <a:rPr lang="en-US" sz="2200" b="1" dirty="0" smtClean="0">
                <a:latin typeface="Calibri" pitchFamily="34" charset="0"/>
                <a:cs typeface="Calibri" pitchFamily="34" charset="0"/>
              </a:rPr>
              <a:t>Right to sue: - </a:t>
            </a:r>
            <a:r>
              <a:rPr lang="en-US" sz="2200" b="1" dirty="0" err="1" smtClean="0">
                <a:latin typeface="Calibri" pitchFamily="34" charset="0"/>
                <a:cs typeface="Calibri" pitchFamily="34" charset="0"/>
              </a:rPr>
              <a:t>Bailee</a:t>
            </a:r>
            <a:r>
              <a:rPr lang="en-US" sz="2200" b="1" dirty="0" smtClean="0">
                <a:latin typeface="Calibri" pitchFamily="34" charset="0"/>
                <a:cs typeface="Calibri" pitchFamily="34" charset="0"/>
              </a:rPr>
              <a:t> can file a suit against a person who has wrongfully deprived him of </a:t>
            </a:r>
            <a:r>
              <a:rPr lang="en-US" sz="2200" dirty="0" smtClean="0">
                <a:latin typeface="Calibri" pitchFamily="34" charset="0"/>
                <a:cs typeface="Calibri" pitchFamily="34" charset="0"/>
              </a:rPr>
              <a:t>the use or possession of the goods bailed or has done them an injury.</a:t>
            </a:r>
          </a:p>
          <a:p>
            <a:pPr algn="just"/>
            <a:r>
              <a:rPr lang="en-US" sz="2200" dirty="0" smtClean="0">
                <a:latin typeface="Calibri" pitchFamily="34" charset="0"/>
                <a:cs typeface="Calibri" pitchFamily="34" charset="0"/>
              </a:rPr>
              <a:t>6. </a:t>
            </a:r>
            <a:r>
              <a:rPr lang="en-US" sz="2200" b="1" dirty="0" smtClean="0">
                <a:latin typeface="Calibri" pitchFamily="34" charset="0"/>
                <a:cs typeface="Calibri" pitchFamily="34" charset="0"/>
              </a:rPr>
              <a:t>Right of lien: - </a:t>
            </a:r>
            <a:r>
              <a:rPr lang="en-US" sz="2200" dirty="0" smtClean="0">
                <a:latin typeface="Calibri" pitchFamily="34" charset="0"/>
                <a:cs typeface="Calibri" pitchFamily="34" charset="0"/>
              </a:rPr>
              <a:t>Where the </a:t>
            </a:r>
            <a:r>
              <a:rPr lang="en-US" sz="2200" dirty="0" err="1" smtClean="0">
                <a:latin typeface="Calibri" pitchFamily="34" charset="0"/>
                <a:cs typeface="Calibri" pitchFamily="34" charset="0"/>
              </a:rPr>
              <a:t>bailee</a:t>
            </a:r>
            <a:r>
              <a:rPr lang="en-US" sz="2200" dirty="0" smtClean="0">
                <a:latin typeface="Calibri" pitchFamily="34" charset="0"/>
                <a:cs typeface="Calibri" pitchFamily="34" charset="0"/>
              </a:rPr>
              <a:t> has rendered any service in accordance with </a:t>
            </a:r>
            <a:r>
              <a:rPr lang="en-US" sz="2200" b="1" dirty="0" smtClean="0">
                <a:latin typeface="Calibri" pitchFamily="34" charset="0"/>
                <a:cs typeface="Calibri" pitchFamily="34" charset="0"/>
              </a:rPr>
              <a:t>the purpose </a:t>
            </a:r>
            <a:r>
              <a:rPr lang="en-US" sz="2200" dirty="0" smtClean="0">
                <a:latin typeface="Calibri" pitchFamily="34" charset="0"/>
                <a:cs typeface="Calibri" pitchFamily="34" charset="0"/>
              </a:rPr>
              <a:t>of the bailment involving the exercise of </a:t>
            </a:r>
            <a:r>
              <a:rPr lang="en-US" sz="2200" dirty="0" err="1" smtClean="0">
                <a:latin typeface="Calibri" pitchFamily="34" charset="0"/>
                <a:cs typeface="Calibri" pitchFamily="34" charset="0"/>
              </a:rPr>
              <a:t>labour</a:t>
            </a:r>
            <a:r>
              <a:rPr lang="en-US" sz="2200" dirty="0" smtClean="0">
                <a:latin typeface="Calibri" pitchFamily="34" charset="0"/>
                <a:cs typeface="Calibri" pitchFamily="34" charset="0"/>
              </a:rPr>
              <a:t> or skill, he has a right to retain such goods until he receives the due remuneration for the services he has rendered in respect of them, if there is no contract to the contrary.</a:t>
            </a:r>
          </a:p>
          <a:p>
            <a:pPr algn="just"/>
            <a:endParaRPr lang="en-US" sz="2200" dirty="0" smtClean="0">
              <a:latin typeface="Calibri" pitchFamily="34" charset="0"/>
              <a:cs typeface="Calibri" pitchFamily="34" charset="0"/>
            </a:endParaRPr>
          </a:p>
          <a:p>
            <a:pPr algn="just"/>
            <a:r>
              <a:rPr lang="en-US" sz="2600" b="1" dirty="0" smtClean="0">
                <a:solidFill>
                  <a:srgbClr val="FF0000"/>
                </a:solidFill>
                <a:latin typeface="Calibri" pitchFamily="34" charset="0"/>
                <a:cs typeface="Calibri" pitchFamily="34" charset="0"/>
              </a:rPr>
              <a:t>LIEN</a:t>
            </a:r>
          </a:p>
          <a:p>
            <a:pPr algn="just"/>
            <a:r>
              <a:rPr lang="en-US" sz="2200" dirty="0" smtClean="0">
                <a:latin typeface="Calibri" pitchFamily="34" charset="0"/>
                <a:cs typeface="Calibri" pitchFamily="34" charset="0"/>
              </a:rPr>
              <a:t>Lien is a right by which one person is entitled to retain the possession of some goods belonging to another, until the demands of the person in possession are satisfied. This right is sometimes called ‘possessory Lien’. </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8" name="object 2"/>
          <p:cNvSpPr txBox="1"/>
          <p:nvPr/>
        </p:nvSpPr>
        <p:spPr>
          <a:xfrm>
            <a:off x="381000" y="457200"/>
            <a:ext cx="8534400" cy="6383799"/>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For example, X gives his Radio to Y, a Radio mechanic, for repairing. X fails to pay the repairing charges to Y. Hence Y is entitled to retain the Radio until X pays the repairing charges. This right of retaining Radio by Y is called lien.</a:t>
            </a:r>
          </a:p>
          <a:p>
            <a:pPr algn="just"/>
            <a:r>
              <a:rPr lang="en-US" sz="2300" dirty="0" smtClean="0">
                <a:latin typeface="Calibri" pitchFamily="34" charset="0"/>
                <a:cs typeface="Calibri" pitchFamily="34" charset="0"/>
              </a:rPr>
              <a:t>Lien may be of two types, Particular lien and General lien.</a:t>
            </a:r>
          </a:p>
          <a:p>
            <a:pPr algn="just"/>
            <a:endParaRPr lang="en-US" sz="2300" dirty="0" smtClean="0">
              <a:latin typeface="Calibri" pitchFamily="34" charset="0"/>
              <a:cs typeface="Calibri" pitchFamily="34" charset="0"/>
            </a:endParaRPr>
          </a:p>
          <a:p>
            <a:pPr algn="just"/>
            <a:r>
              <a:rPr lang="en-US" sz="2300" dirty="0" smtClean="0">
                <a:latin typeface="Calibri" pitchFamily="34" charset="0"/>
                <a:cs typeface="Calibri" pitchFamily="34" charset="0"/>
              </a:rPr>
              <a:t>1. </a:t>
            </a:r>
            <a:r>
              <a:rPr lang="en-US" sz="2300" b="1" dirty="0" smtClean="0">
                <a:latin typeface="Calibri" pitchFamily="34" charset="0"/>
                <a:cs typeface="Calibri" pitchFamily="34" charset="0"/>
              </a:rPr>
              <a:t>Particular or special lien:-According to sec 170,”where the </a:t>
            </a:r>
            <a:r>
              <a:rPr lang="en-US" sz="2300" b="1" dirty="0" err="1" smtClean="0">
                <a:latin typeface="Calibri" pitchFamily="34" charset="0"/>
                <a:cs typeface="Calibri" pitchFamily="34" charset="0"/>
              </a:rPr>
              <a:t>bailee</a:t>
            </a:r>
            <a:r>
              <a:rPr lang="en-US" sz="2300" b="1" dirty="0" smtClean="0">
                <a:latin typeface="Calibri" pitchFamily="34" charset="0"/>
                <a:cs typeface="Calibri" pitchFamily="34" charset="0"/>
              </a:rPr>
              <a:t> has, in accordance with </a:t>
            </a:r>
            <a:r>
              <a:rPr lang="en-US" sz="2300" dirty="0" smtClean="0">
                <a:latin typeface="Calibri" pitchFamily="34" charset="0"/>
                <a:cs typeface="Calibri" pitchFamily="34" charset="0"/>
              </a:rPr>
              <a:t>the purpose of the bailment, rendered any service involving the exercise of </a:t>
            </a:r>
            <a:r>
              <a:rPr lang="en-US" sz="2300" dirty="0" err="1" smtClean="0">
                <a:latin typeface="Calibri" pitchFamily="34" charset="0"/>
                <a:cs typeface="Calibri" pitchFamily="34" charset="0"/>
              </a:rPr>
              <a:t>labour</a:t>
            </a:r>
            <a:r>
              <a:rPr lang="en-US" sz="2300" dirty="0" smtClean="0">
                <a:latin typeface="Calibri" pitchFamily="34" charset="0"/>
                <a:cs typeface="Calibri" pitchFamily="34" charset="0"/>
              </a:rPr>
              <a:t> or skill in respect of the goods bailed, he has, in the absence of a contract to the contrary, a right to retain such goods until he receives the remuneration for the services he has rendered in respect of them.</a:t>
            </a:r>
          </a:p>
          <a:p>
            <a:pPr algn="just"/>
            <a:endParaRPr lang="en-US" sz="2300" dirty="0" smtClean="0">
              <a:latin typeface="Calibri" pitchFamily="34" charset="0"/>
              <a:cs typeface="Calibri" pitchFamily="34" charset="0"/>
            </a:endParaRPr>
          </a:p>
          <a:p>
            <a:pPr algn="just"/>
            <a:r>
              <a:rPr lang="en-US" sz="2300" dirty="0" smtClean="0">
                <a:latin typeface="Calibri" pitchFamily="34" charset="0"/>
                <a:cs typeface="Calibri" pitchFamily="34" charset="0"/>
              </a:rPr>
              <a:t> 2. </a:t>
            </a:r>
            <a:r>
              <a:rPr lang="en-US" sz="2300" b="1" dirty="0" smtClean="0">
                <a:latin typeface="Calibri" pitchFamily="34" charset="0"/>
                <a:cs typeface="Calibri" pitchFamily="34" charset="0"/>
              </a:rPr>
              <a:t>General Lien:</a:t>
            </a:r>
            <a:r>
              <a:rPr lang="en-US" sz="2300" dirty="0" smtClean="0">
                <a:latin typeface="Calibri" pitchFamily="34" charset="0"/>
                <a:cs typeface="Calibri" pitchFamily="34" charset="0"/>
              </a:rPr>
              <a:t> - A general lien is a right to retain any goods belonging to the other as security for a general balance of accounts. The right of a general lien is given only to particular person. The persons entitled to general lien are bankers, factors, </a:t>
            </a:r>
            <a:r>
              <a:rPr lang="en-US" sz="2300" dirty="0" err="1" smtClean="0">
                <a:latin typeface="Calibri" pitchFamily="34" charset="0"/>
                <a:cs typeface="Calibri" pitchFamily="34" charset="0"/>
              </a:rPr>
              <a:t>Wharfingers</a:t>
            </a:r>
            <a:r>
              <a:rPr lang="en-US" sz="2300" dirty="0" smtClean="0">
                <a:latin typeface="Calibri" pitchFamily="34" charset="0"/>
                <a:cs typeface="Calibri" pitchFamily="34" charset="0"/>
              </a:rPr>
              <a:t>, Attorneys of a High court and policy brokers.</a:t>
            </a:r>
            <a:endParaRPr lang="en-US" sz="2300" dirty="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4051</TotalTime>
  <Words>1645</Words>
  <Application>Microsoft Office PowerPoint</Application>
  <PresentationFormat>On-screen Show (4:3)</PresentationFormat>
  <Paragraphs>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Verve</vt:lpstr>
      <vt:lpstr>WELCOME  Class: B.Com – Part-2  Subject: Business Regulatory Framework TOPIC:  CONTRACT OF BAILMENT AND PLEDGE – Part-A</vt:lpstr>
      <vt:lpstr>CONTRACT OF BAILMENT:</vt:lpstr>
      <vt:lpstr>Essentials of Bailment:</vt:lpstr>
      <vt:lpstr>Duties of a Bailer:</vt:lpstr>
      <vt:lpstr>Rights of Bailer:</vt:lpstr>
      <vt:lpstr>Duties of a Bailee:</vt:lpstr>
      <vt:lpstr>Slide 7</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362</cp:revision>
  <dcterms:created xsi:type="dcterms:W3CDTF">2011-08-23T10:02:56Z</dcterms:created>
  <dcterms:modified xsi:type="dcterms:W3CDTF">2020-04-30T07:31:50Z</dcterms:modified>
</cp:coreProperties>
</file>